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30138A-EDDA-41B7-BD34-8E637D055B87}">
  <a:tblStyle styleId="{7230138A-EDDA-41B7-BD34-8E637D055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944A6D3-197C-456E-9D17-4C5AA400C3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5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8.xml"/><Relationship Id="rId46" Type="http://schemas.openxmlformats.org/officeDocument/2006/relationships/font" Target="fonts/SourceCodePro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cketbook4you.com/pt/read/mindfulness" TargetMode="External"/><Relationship Id="rId3" Type="http://schemas.openxmlformats.org/officeDocument/2006/relationships/hyperlink" Target="https://pocketbook4you.com/pt/read/mindfulness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78b1f4d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78b1f4d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</a:rPr>
              <a:t>1. Observação: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O que de fato está acontecendo?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que estou vendo os outros fazendo ou dizendo é enriquecedor ou não para minha vida?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É importante separar os julgamentos e avaliações da observação.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</a:rPr>
              <a:t>2. Sentimento: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   </a:t>
            </a:r>
            <a:r>
              <a:rPr b="1" i="1" lang="pt-BR">
                <a:solidFill>
                  <a:schemeClr val="dk1"/>
                </a:solidFill>
              </a:rPr>
              <a:t>Como me sinto ao observar aquela ação? </a:t>
            </a:r>
            <a:r>
              <a:rPr lang="pt-BR">
                <a:solidFill>
                  <a:schemeClr val="dk1"/>
                </a:solidFill>
              </a:rPr>
              <a:t>Magoado, triste, alegre, divertido, irritado, etc.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</a:rPr>
              <a:t>3. Necessidades: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Quais necessidades estão conectadas aos sentimentos os quais identifiquei?  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Foco a minha atenção no que estou precisando, ao invés de querer definir o que tem de errado com o mundo.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</a:rPr>
              <a:t>4. Pedido: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Consciente dos três componentes anteriores, </a:t>
            </a:r>
            <a:r>
              <a:rPr b="1" lang="pt-BR">
                <a:solidFill>
                  <a:schemeClr val="dk1"/>
                </a:solidFill>
              </a:rPr>
              <a:t>expresso clara e honestamente o que preciso</a:t>
            </a:r>
            <a:r>
              <a:rPr lang="pt-BR">
                <a:solidFill>
                  <a:schemeClr val="dk1"/>
                </a:solidFill>
              </a:rPr>
              <a:t>, fazendo um pedido específico.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Assim, você saberá o que estou sentindo e precisando e como pode contribuir para o meu bem-estar.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78b1f4d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78b1f4d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1. Observação: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O que de fato está acontecendo?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que estou vendo os outros fazendo ou dizendo é enriquecedor ou não para minha vida?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É importante separar os julgamentos e avaliações da observação.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2. Sentimento: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   </a:t>
            </a:r>
            <a:r>
              <a:rPr b="1" i="1" lang="pt-BR">
                <a:solidFill>
                  <a:schemeClr val="dk1"/>
                </a:solidFill>
              </a:rPr>
              <a:t>Como me sinto ao observar aquela ação? </a:t>
            </a:r>
            <a:r>
              <a:rPr lang="pt-BR">
                <a:solidFill>
                  <a:schemeClr val="dk1"/>
                </a:solidFill>
              </a:rPr>
              <a:t>Magoado, triste, alegre, divertido, irritado, etc.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3. Necessidades: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Quais necessidades estão conectadas aos sentimentos os quais identifiquei?  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Foco a minha atenção no que estou precisando, ao invés de querer definir o que tem de errado com o mundo.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4. Pedido: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Consciente dos três componentes anteriores, </a:t>
            </a:r>
            <a:r>
              <a:rPr b="1" lang="pt-BR">
                <a:solidFill>
                  <a:schemeClr val="dk1"/>
                </a:solidFill>
              </a:rPr>
              <a:t>expresso clara e honestamente o que preciso</a:t>
            </a:r>
            <a:r>
              <a:rPr lang="pt-BR">
                <a:solidFill>
                  <a:schemeClr val="dk1"/>
                </a:solidFill>
              </a:rPr>
              <a:t>, fazendo um pedido específico.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Assim, você saberá o que estou sentindo e precisando e como pode contribuir para o meu bem-estar.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778b1f4d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778b1f4d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1. Observação: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O que de fato está acontecendo?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O que estou vendo os outros fazendo ou dizendo é enriquecedor ou não para minha vida?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É importante separar os julgamentos e avaliações da observação.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2. Sentimento: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   </a:t>
            </a:r>
            <a:r>
              <a:rPr b="1" i="1" lang="pt-BR">
                <a:solidFill>
                  <a:schemeClr val="dk1"/>
                </a:solidFill>
              </a:rPr>
              <a:t>Como me sinto ao observar aquela ação? </a:t>
            </a:r>
            <a:r>
              <a:rPr lang="pt-BR">
                <a:solidFill>
                  <a:schemeClr val="dk1"/>
                </a:solidFill>
              </a:rPr>
              <a:t>Magoado, triste, alegre, divertido, irritado, etc.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3. Necessidades: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i="1" lang="pt-BR">
                <a:solidFill>
                  <a:schemeClr val="dk1"/>
                </a:solidFill>
              </a:rPr>
              <a:t>Quais necessidades estão conectadas aos sentimentos os quais identifiquei?  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Foco a minha atenção no que estou precisando, ao invés de querer definir o que tem de errado com o mundo.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dk1"/>
                </a:solidFill>
              </a:rPr>
              <a:t>4. Pedido:</a:t>
            </a:r>
            <a:endParaRPr b="1"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Consciente dos três componentes anteriores, </a:t>
            </a:r>
            <a:r>
              <a:rPr b="1" lang="pt-BR">
                <a:solidFill>
                  <a:schemeClr val="dk1"/>
                </a:solidFill>
              </a:rPr>
              <a:t>expresso clara e honestamente o que preciso</a:t>
            </a:r>
            <a:r>
              <a:rPr lang="pt-BR">
                <a:solidFill>
                  <a:schemeClr val="dk1"/>
                </a:solidFill>
              </a:rPr>
              <a:t>, fazendo um pedido específico.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Assim, você saberá o que estou sentindo e precisando e como pode contribuir para o meu bem-estar.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78b1f4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78b1f4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85d35dc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85d35dc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85d35dc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85d35dc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85d35dce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85d35dce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85d35dc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85d35dc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85d35dc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85d35dc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85d35dc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85d35dc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78b1f4d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78b1f4d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Marshall B. Rosenberg (1934-2015) foi psicólogo e obteve o diploma de PhD em Psicologia Clínica pela Universidade de </a:t>
            </a:r>
            <a:r>
              <a:rPr i="1" lang="pt-BR" sz="1200">
                <a:solidFill>
                  <a:schemeClr val="dk1"/>
                </a:solidFill>
              </a:rPr>
              <a:t>Wisconsin</a:t>
            </a:r>
            <a:r>
              <a:rPr lang="pt-BR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Além disso, fundou o </a:t>
            </a:r>
            <a:r>
              <a:rPr i="1" lang="pt-BR" sz="1200">
                <a:solidFill>
                  <a:schemeClr val="dk1"/>
                </a:solidFill>
              </a:rPr>
              <a:t>CNVC</a:t>
            </a:r>
            <a:r>
              <a:rPr lang="pt-BR" sz="1200">
                <a:solidFill>
                  <a:schemeClr val="dk1"/>
                </a:solidFill>
              </a:rPr>
              <a:t> - </a:t>
            </a:r>
            <a:r>
              <a:rPr i="1" lang="pt-BR" sz="1200">
                <a:solidFill>
                  <a:schemeClr val="dk1"/>
                </a:solidFill>
              </a:rPr>
              <a:t>“Center for Nonviolent Communication”</a:t>
            </a:r>
            <a:r>
              <a:rPr lang="pt-BR" sz="1200">
                <a:solidFill>
                  <a:schemeClr val="dk1"/>
                </a:solidFill>
              </a:rPr>
              <a:t>, educando diversos profissionais, tais como empresários, guardas, funcionários públicos e prisioneiros.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Marshall também é autor de diversos livros, como “A Linguagem da Paz em um Mundo de Conflitos”, “Criar Filhos Compassivamente”, dentre outros.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Sua marca registrada é trabalhar temas como a </a:t>
            </a:r>
            <a:r>
              <a:rPr b="1" lang="pt-BR" sz="1200">
                <a:solidFill>
                  <a:schemeClr val="dk1"/>
                </a:solidFill>
              </a:rPr>
              <a:t>não-violência e a empatia</a:t>
            </a:r>
            <a:r>
              <a:rPr lang="pt-BR" sz="1200">
                <a:solidFill>
                  <a:schemeClr val="dk1"/>
                </a:solidFill>
              </a:rPr>
              <a:t>, promovendo, assim, sua</a:t>
            </a: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pt-BR" sz="1200" u="sng">
                <a:solidFill>
                  <a:schemeClr val="hlink"/>
                </a:solidFill>
                <a:hlinkClick r:id="rId3"/>
              </a:rPr>
              <a:t>cultura de paz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78b1f4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78b1f4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778b1f4d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778b1f4d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778b1f4d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778b1f4d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78b1f4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78b1f4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778b1f4d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778b1f4d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778b1f4d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778b1f4d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778b1f4d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778b1f4d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78b1f4d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78b1f4d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Capitulo 1 - quando falamos de comunicação nao violenta, </a:t>
            </a:r>
            <a:r>
              <a:rPr lang="pt-BR"/>
              <a:t>evemos associar a uma comunicação compassiva, onde o objetivo é ser um bom ouvinte e transmitir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forma clara as idéias sem que isso afete a pessoa com quem se comunica </a:t>
            </a:r>
            <a:r>
              <a:rPr lang="pt-BR"/>
              <a:t>dao mesmo tempo em que se evita o impacto de fatores externos e internos (como raiva e tristeza) durante o diálogo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 gente viu temos 4 pilares da CNV, sendo observação, sentimentos, necessidade e pedido; esses pilares vao auxiliar durante a construção de um diálogo produtivo que pensa no ouvinte,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importante lembrar que o desenvolvimento desse processo é mecanico no inicio, mas que com prática ele se torna natural; até o ponto em que se pratica a comunicação nao violenta de fato.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0a20812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0a20812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778b1f4d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778b1f4d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778b1f4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778b1f4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78b1f4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78b1f4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78b1f4d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78b1f4d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inicio do livro somos introduzidos ao CNV que significa comunicação violenta, a CNV foi o método de comunicação explorado por Marshall no livro com o objetivo de atingir uma comunicação compassiva.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da natureza humana dar e receber compassivamente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cnv é um método de comunicação que busca dar e receber de forma compassiva, afastando a violência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através da substituição de velhos hábitos de julgamento, medo e defesa em relação a problemas e situações de conflito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linguagem e o uso das palavras afetam diretamente a capacidade de nos mantermos compassivos e exercem, assim, um papel crucial na construção de um ambiente favorável à </a:t>
            </a:r>
            <a:r>
              <a:rPr b="1" lang="pt-BR">
                <a:solidFill>
                  <a:schemeClr val="dk1"/>
                </a:solidFill>
              </a:rPr>
              <a:t>conexão humana </a:t>
            </a:r>
            <a:r>
              <a:rPr lang="pt-BR">
                <a:solidFill>
                  <a:schemeClr val="dk1"/>
                </a:solidFill>
              </a:rPr>
              <a:t>e a construção de caminhos sob a perspectiva de tal construção.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78b1f4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778b1f4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 comunicação não-violenta nos ajuda a </a:t>
            </a:r>
            <a:r>
              <a:rPr b="1" lang="pt-BR" sz="1200">
                <a:solidFill>
                  <a:schemeClr val="dk1"/>
                </a:solidFill>
              </a:rPr>
              <a:t>diminuir posturas ofensivas</a:t>
            </a:r>
            <a:r>
              <a:rPr lang="pt-BR" sz="1200">
                <a:solidFill>
                  <a:schemeClr val="dk1"/>
                </a:solidFill>
              </a:rPr>
              <a:t> e reações violentas por meio da compaixão. Além disso, ela tem como objetivo </a:t>
            </a:r>
            <a:r>
              <a:rPr b="1" lang="pt-BR" sz="1200">
                <a:solidFill>
                  <a:schemeClr val="dk1"/>
                </a:solidFill>
              </a:rPr>
              <a:t>promover o respeito, a atenção, empatia</a:t>
            </a:r>
            <a:r>
              <a:rPr lang="pt-BR" sz="1200">
                <a:solidFill>
                  <a:schemeClr val="dk1"/>
                </a:solidFill>
              </a:rPr>
              <a:t> e gerar a vontade de nos entregarmos de coração.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Ao usar a comunicação não-violenta, devemos nos expressar de forma clara, levando em conta nossos sentimentos, necessidades, e o que observamos e pedimos.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nos permite estar em um estado de compaixão natural com nós mesmos e com as outras pessoas.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cnv se baseia em habilidades de linguagem e comunicação que fortalecem a capacidade de continu</a:t>
            </a:r>
            <a:r>
              <a:rPr lang="pt-BR" sz="1200">
                <a:solidFill>
                  <a:schemeClr val="dk1"/>
                </a:solidFill>
              </a:rPr>
              <a:t>a</a:t>
            </a:r>
            <a:r>
              <a:rPr lang="pt-BR" sz="1200">
                <a:solidFill>
                  <a:schemeClr val="dk1"/>
                </a:solidFill>
              </a:rPr>
              <a:t>rmos humanos, mesmo em condições adversas.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Nossas palavras, em vez de serem reações rep</a:t>
            </a:r>
            <a:r>
              <a:rPr lang="pt-BR" sz="1200">
                <a:solidFill>
                  <a:schemeClr val="dk1"/>
                </a:solidFill>
              </a:rPr>
              <a:t>e</a:t>
            </a:r>
            <a:r>
              <a:rPr lang="pt-BR" sz="1200">
                <a:solidFill>
                  <a:schemeClr val="dk1"/>
                </a:solidFill>
              </a:rPr>
              <a:t>titivas e automáticas,  tornam-se respostas conscientes,  firmemente baseadas na consciência do q</a:t>
            </a:r>
            <a:r>
              <a:rPr lang="pt-BR" sz="1200">
                <a:solidFill>
                  <a:schemeClr val="dk1"/>
                </a:solidFill>
              </a:rPr>
              <a:t>u</a:t>
            </a:r>
            <a:r>
              <a:rPr lang="pt-BR" sz="1200">
                <a:solidFill>
                  <a:schemeClr val="dk1"/>
                </a:solidFill>
              </a:rPr>
              <a:t>e estamos percebendo, sentindo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46524"/>
                </a:solidFill>
              </a:rPr>
              <a:t>A CNV vem para fazer das respostas automáticas e repetitivas, respostas </a:t>
            </a:r>
            <a:r>
              <a:rPr b="1" lang="pt-BR">
                <a:solidFill>
                  <a:srgbClr val="F46524"/>
                </a:solidFill>
              </a:rPr>
              <a:t>conscientes</a:t>
            </a:r>
            <a:r>
              <a:rPr lang="pt-BR">
                <a:solidFill>
                  <a:srgbClr val="F46524"/>
                </a:solidFill>
              </a:rPr>
              <a:t>, firmemente baseadas no que estamos pensando, sentindo e necessitando. Aprendemos a articular o que de fato desejamos e somos levados a nos expressar com </a:t>
            </a:r>
            <a:r>
              <a:rPr b="1" lang="pt-BR">
                <a:solidFill>
                  <a:srgbClr val="F46524"/>
                </a:solidFill>
              </a:rPr>
              <a:t>honestidade e clareza</a:t>
            </a:r>
            <a:r>
              <a:rPr lang="pt-BR">
                <a:solidFill>
                  <a:srgbClr val="F46524"/>
                </a:solidFill>
              </a:rPr>
              <a:t>, ao mesmo tempo que damos aos outros atenção </a:t>
            </a:r>
            <a:r>
              <a:rPr b="1" lang="pt-BR">
                <a:solidFill>
                  <a:srgbClr val="F46524"/>
                </a:solidFill>
              </a:rPr>
              <a:t>respeitosa e empática</a:t>
            </a:r>
            <a:r>
              <a:rPr lang="pt-BR">
                <a:solidFill>
                  <a:srgbClr val="F46524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4740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Comunicação não violenta</a:t>
            </a:r>
            <a:endParaRPr sz="38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42975" y="2703725"/>
            <a:ext cx="6331500" cy="17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/>
              <a:t>Professor: </a:t>
            </a:r>
            <a:r>
              <a:rPr lang="pt-BR" sz="1900"/>
              <a:t>Adler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/>
              <a:t>Equipe: 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Ivan </a:t>
            </a:r>
            <a:r>
              <a:rPr lang="pt-BR" sz="1700"/>
              <a:t>Leoni Vilas Boas</a:t>
            </a:r>
            <a:r>
              <a:rPr lang="pt-BR" sz="1700"/>
              <a:t> - 2018009073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Leonardo Rodrigo de Sousa - 2018015965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Lucas Tiense Blazzi - 2018003310</a:t>
            </a:r>
            <a:endParaRPr sz="17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0" y="1482425"/>
            <a:ext cx="1450975" cy="2178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2442967" y="9653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 212 - Gerência de projetos de software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1 - Do fundo do coração: O CERNE DA CNV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36" name="Google Shape;13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00" y="902475"/>
            <a:ext cx="5745976" cy="3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1 - Do fundo do coração: O CERNE DA CNV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43" name="Google Shape;143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263" y="1187575"/>
            <a:ext cx="6941475" cy="3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1 - Do fundo do coração: O CERNE DA CNV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50" name="Google Shape;150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" y="1049525"/>
            <a:ext cx="4332225" cy="34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49525"/>
            <a:ext cx="4420612" cy="340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Capítulo 2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accent5"/>
                </a:solidFill>
              </a:rPr>
            </a:br>
            <a:r>
              <a:rPr lang="pt-BR" sz="4500"/>
              <a:t>A comunicação que bloqueia</a:t>
            </a:r>
            <a:br>
              <a:rPr lang="pt-BR" sz="4500"/>
            </a:br>
            <a:r>
              <a:rPr lang="pt-BR" sz="4500"/>
              <a:t>a compaixão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63" name="Google Shape;163;p26"/>
          <p:cNvSpPr txBox="1"/>
          <p:nvPr/>
        </p:nvSpPr>
        <p:spPr>
          <a:xfrm>
            <a:off x="767625" y="1250550"/>
            <a:ext cx="7744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COMUNICAÇÃO ALIENANTE DA VIDA: 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orma de comunicação com aspectos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 comportamento violento.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AutoNum type="arabicPeriod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Julgamentos moralizadores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AutoNum type="arabicPeriod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Comparações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AutoNum type="arabicPeriod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Negação da responsabilidade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582" y="2211275"/>
            <a:ext cx="3453707" cy="23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</a:t>
            </a:r>
            <a:r>
              <a:rPr lang="pt-BR" sz="2100">
                <a:solidFill>
                  <a:schemeClr val="accent5"/>
                </a:solidFill>
              </a:rPr>
              <a:t>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70" name="Google Shape;170;p27"/>
          <p:cNvSpPr txBox="1"/>
          <p:nvPr/>
        </p:nvSpPr>
        <p:spPr>
          <a:xfrm>
            <a:off x="767625" y="1229900"/>
            <a:ext cx="7744800" cy="2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Comunicação baseada em julgamentos sobre ideias pessoais de certo e errado, a partir do comportamento das pessoas, resultando no uso adjetivos determinantes.</a:t>
            </a:r>
            <a:b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Esse tipo de comunicação classifica, analisa e determina níveis de erro nos comportamentos de outras pessoas ou sobre nós mesmos.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889975" y="746000"/>
            <a:ext cx="734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JULGAMENTOS MORALIZADORES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50" y="3186025"/>
            <a:ext cx="6729826" cy="149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1688925" y="3381625"/>
            <a:ext cx="590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Se um colega repara em todos os detalhes de certa tarefa ele pode ser julgado como </a:t>
            </a: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"COMPULSIVO"</a:t>
            </a: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Se sou eu quem tenho esse comportamento, então meu colega pode ser </a:t>
            </a: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"DESLEIXADO"</a:t>
            </a: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3535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edaço de fita adesiva prendendo uma nota ao slid" id="174" name="Google Shape;174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7">
            <a:off x="3841693" y="2922210"/>
            <a:ext cx="1460637" cy="48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80" name="Google Shape;180;p28"/>
          <p:cNvSpPr txBox="1"/>
          <p:nvPr/>
        </p:nvSpPr>
        <p:spPr>
          <a:xfrm>
            <a:off x="767625" y="1229900"/>
            <a:ext cx="77448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Julgamentos moralizadores resultam em </a:t>
            </a: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ALTO CUSTO SOCIAL</a:t>
            </a: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15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Perda de auto-estima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Medo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Ressentimento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pessoa  julgadora será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automaticamente associada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reações negativas.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889975" y="746000"/>
            <a:ext cx="734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JULGAMENTOS MORALIZADORES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950" y="1814298"/>
            <a:ext cx="4745650" cy="320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4350525" y="2023750"/>
            <a:ext cx="416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Juízo de valor </a:t>
            </a:r>
            <a:r>
              <a:rPr b="1" lang="pt-BR" sz="22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≠</a:t>
            </a: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 julgamento moralizador.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JUÍZO DE VALOR</a:t>
            </a: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: reflete o melhor para nossa vida. 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JULGAMENTO MORALIZADOR</a:t>
            </a: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: reflete os desacordos com o “certo e errado”.</a:t>
            </a:r>
            <a:b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Exemplo: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“A violência é ruim.”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“Eu valorizo a resolução de conflitos por outros meios que não a violência.”</a:t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edaço de fita adesiva prendendo uma nota ao slid" id="184" name="Google Shape;184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382737">
            <a:off x="5873095" y="1698458"/>
            <a:ext cx="1035359" cy="40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90" name="Google Shape;190;p29"/>
          <p:cNvSpPr txBox="1"/>
          <p:nvPr/>
        </p:nvSpPr>
        <p:spPr>
          <a:xfrm>
            <a:off x="767625" y="1250550"/>
            <a:ext cx="7744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COMPARAÇÕES</a:t>
            </a: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Forma de comunicação alienante da vida.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Exerce p</a:t>
            </a: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oder enganador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Forma de julgamento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loqueiam a compaixão por si e pelas outras pessoas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96" name="Google Shape;196;p30"/>
          <p:cNvSpPr txBox="1"/>
          <p:nvPr/>
        </p:nvSpPr>
        <p:spPr>
          <a:xfrm>
            <a:off x="767625" y="952500"/>
            <a:ext cx="7744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NEGAÇÃO DE RESPONSABILIDADE</a:t>
            </a: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Forma de comunicação alienante da vida.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Somos responsáveis pelos nossos pensamentos, sentimentos e atos.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 de expressões que remetem a obrigatoriedade facilita a negação da responsabilidade pessoal.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Podemos atribuir responsabilidade à forças impessoais, histórico pessoal ou psicológico, ações de outros, ordens de autoridades, pressão de grupo, políticas ou regulamentos, papéis sociais, impulsos incontroláveis.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É possível trocar a linguagem que implique falta de escolha por outra que reconheça a possibilidade de escolha.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2 - A comunicação que bloqueia a compaixão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02" name="Google Shape;202;p31"/>
          <p:cNvSpPr txBox="1"/>
          <p:nvPr/>
        </p:nvSpPr>
        <p:spPr>
          <a:xfrm>
            <a:off x="793800" y="1096450"/>
            <a:ext cx="7744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NEGAÇÃO DE RESPONSABILIDADE: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916475" y="176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{7230138A-EDDA-41B7-BD34-8E637D055B87}</a:tableStyleId>
              </a:tblPr>
              <a:tblGrid>
                <a:gridCol w="2574925"/>
                <a:gridCol w="2574925"/>
                <a:gridCol w="2574925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 Atribuição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Negação da responsabilidade pessoal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Reconhecimento da possibilidade de escolha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50562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Forças vagas e impessoais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"Limpei meu quarto porque tive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de fazê-lo."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"Escolhi limpar meu quarto porque não gosto que junte formigas nele."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5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Ordens de autoridades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"Menti para o cliente porque o chefe me mandou fazer isso."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"Menti para o cliente pois era necessário para manter o projeto com a empresa."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81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Políticas, regras e regulamentos institucionais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“Eu voto pois sou obrigado.”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“Escolhi votar para fazer valer meu direito de escolha sobre o representante político que eu desejo.”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60849" y="19272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accent5"/>
                </a:solidFill>
              </a:rPr>
              <a:t>Autor</a:t>
            </a:r>
            <a:endParaRPr sz="35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1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676" y="1228350"/>
            <a:ext cx="3375450" cy="34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714750" y="2143650"/>
            <a:ext cx="387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Marshall B. Rosenberg (1934-2015) foi psicólogo e obteve o diploma de PhD em Psicologia Clínica pela Universidade de Wisconsin.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Capítulo 3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accent5"/>
                </a:solidFill>
              </a:rPr>
            </a:br>
            <a:r>
              <a:rPr lang="pt-BR" sz="4500"/>
              <a:t>Observar sem avaliar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900" y="1258300"/>
            <a:ext cx="6318800" cy="3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20" name="Google Shape;220;p34"/>
          <p:cNvSpPr txBox="1"/>
          <p:nvPr/>
        </p:nvSpPr>
        <p:spPr>
          <a:xfrm>
            <a:off x="754550" y="1368325"/>
            <a:ext cx="7744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É importante separar a observação da avaliação.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Ao combinarmos a observação com a avaliação, diminuímos a probabilidade de que os outros ouçam a mensagem que desejamos lhes transmitir. Em vez disso, é provável que eles a escutem como crítica e, assim, resistam ao que dizemos.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As avaliações devem sempre se basear nas observações específicas de cada momento e contexto. 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26" name="Google Shape;226;p35"/>
          <p:cNvSpPr txBox="1"/>
          <p:nvPr/>
        </p:nvSpPr>
        <p:spPr>
          <a:xfrm>
            <a:off x="1246375" y="1228675"/>
            <a:ext cx="6876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Exemplos de observação com avaliação e observação isenta de avaliação: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903400" y="19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{7230138A-EDDA-41B7-BD34-8E637D055B87}</a:tableStyleId>
              </a:tblPr>
              <a:tblGrid>
                <a:gridCol w="2574925"/>
                <a:gridCol w="2574925"/>
                <a:gridCol w="2574925"/>
              </a:tblGrid>
              <a:tr h="50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 Comunicação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Exemplo de observação com avaliação associada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Exemplo de observação Isenta de avaliação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81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1- Usar o verbo SER sem indicar que a pessoa que avalia aceita a responsabilidade pela avaliação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Você é generoso demais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Quando vejo você dar para os outros todo o dinheiro do almoço, acho que está sendo generoso demais. 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2- Usar verbos de conotação </a:t>
                      </a: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avaliativa</a:t>
                      </a: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João vive deixando as coisas pra depois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João só estuda na véspera das provas.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3- Implicar que as inferências de uma pessoa sobre os pensamentos, intenções ou desejos de outra são as únicas possíveis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O trabalho de Maria não será aceito.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Acho que o trabalho de Maria não será aceito. Ou ainda: Ela disse que o trabalho dela não seria aceito.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33" name="Google Shape;233;p36"/>
          <p:cNvSpPr txBox="1"/>
          <p:nvPr/>
        </p:nvSpPr>
        <p:spPr>
          <a:xfrm>
            <a:off x="1159600" y="1152750"/>
            <a:ext cx="7395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Exemplos de observação com avaliação e observação isenta de avaliação: (continuação)</a:t>
            </a:r>
            <a:endParaRPr b="1" sz="13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894263" y="174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{7944A6D3-197C-456E-9D17-4C5AA400C384}</a:tableStyleId>
              </a:tblPr>
              <a:tblGrid>
                <a:gridCol w="2547375"/>
                <a:gridCol w="2556625"/>
                <a:gridCol w="2556625"/>
              </a:tblGrid>
              <a:tr h="45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 Comunicação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Exemplo de observação com avaliação associada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</a:rPr>
                        <a:t>Exemplo de observação Isenta de avaliação</a:t>
                      </a:r>
                      <a:endParaRPr b="1" sz="1200"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62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4- Confundir previsão com certeza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Se você não fizer refeições balanceadas, sua saúde ficará prejudicada.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Se você não fizer refeições balanceadas, temo que sua saúde fique prejudicada.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1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5- Não ser específico a respeito das pessoas a quem se refere.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Os estrangeiros não cuidam da própria casa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Não vi aquela família estrangeira da outra rua limpar a calçada.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2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6- Usar palavras que denotam habilidade sem indicar que se está fazendo uma avaliação.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Zeca é péssimo jogador de futebol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Em vinte partidas, Zeca não marcou nenhum gol.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2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7- Usar advérbios e adjetivos de maneiras que não indicam que se está fazendo uma avaliação.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Carlos é feio.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</a:rPr>
                        <a:t>A aparência de Carlos não me atrai.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240" name="Google Shape;240;p37"/>
          <p:cNvSpPr txBox="1"/>
          <p:nvPr/>
        </p:nvSpPr>
        <p:spPr>
          <a:xfrm>
            <a:off x="1133550" y="776375"/>
            <a:ext cx="6876900" cy="4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>
                <a:solidFill>
                  <a:schemeClr val="dk1"/>
                </a:solidFill>
              </a:rPr>
              <a:t>Outras palavras que detonam Rotulação: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>
                <a:solidFill>
                  <a:schemeClr val="lt1"/>
                </a:solidFill>
              </a:rPr>
              <a:t>Algumas palavras, mesmo que não adjetivos, podem exercer a mesma função de um </a:t>
            </a:r>
            <a:r>
              <a:rPr b="1" lang="pt-BR">
                <a:solidFill>
                  <a:srgbClr val="FF9900"/>
                </a:solidFill>
              </a:rPr>
              <a:t>rótulo</a:t>
            </a:r>
            <a:r>
              <a:rPr b="1" lang="pt-BR">
                <a:solidFill>
                  <a:schemeClr val="lt1"/>
                </a:solidFill>
              </a:rPr>
              <a:t>, quando não delimitam </a:t>
            </a:r>
            <a:r>
              <a:rPr b="1" lang="pt-BR">
                <a:solidFill>
                  <a:srgbClr val="FF9900"/>
                </a:solidFill>
              </a:rPr>
              <a:t>tempo, espaço e contexto</a:t>
            </a:r>
            <a:r>
              <a:rPr b="1" lang="pt-BR">
                <a:solidFill>
                  <a:schemeClr val="lt1"/>
                </a:solidFill>
              </a:rPr>
              <a:t> </a:t>
            </a:r>
            <a:r>
              <a:rPr b="1" lang="pt-BR">
                <a:solidFill>
                  <a:srgbClr val="FF9900"/>
                </a:solidFill>
              </a:rPr>
              <a:t>específicos.</a:t>
            </a:r>
            <a:r>
              <a:rPr b="1" lang="pt-BR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>
                <a:solidFill>
                  <a:schemeClr val="lt1"/>
                </a:solidFill>
              </a:rPr>
              <a:t>São elas: </a:t>
            </a:r>
            <a:r>
              <a:rPr b="1" lang="pt-BR">
                <a:solidFill>
                  <a:schemeClr val="dk1"/>
                </a:solidFill>
              </a:rPr>
              <a:t>Nunca,  Jamais, Sempre, Raramente e Frequentemente.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>
                <a:solidFill>
                  <a:schemeClr val="lt1"/>
                </a:solidFill>
              </a:rPr>
              <a:t>                                           Alguns exemplos: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96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t/>
            </a:r>
            <a:endParaRPr b="1" sz="96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070">
                <a:solidFill>
                  <a:schemeClr val="accent5"/>
                </a:solidFill>
              </a:rPr>
              <a:t> </a:t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07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5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                      Tome cuidado com os advérbios Generalizadores!!!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302925" y="2403600"/>
            <a:ext cx="3575400" cy="223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39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285">
                <a:solidFill>
                  <a:schemeClr val="lt1"/>
                </a:solidFill>
              </a:rPr>
              <a:t> </a:t>
            </a:r>
            <a:r>
              <a:rPr b="1" lang="pt-BR" sz="1200">
                <a:solidFill>
                  <a:schemeClr val="lt1"/>
                </a:solidFill>
              </a:rPr>
              <a:t>Marina nunca está quando precisamos.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200">
                <a:solidFill>
                  <a:schemeClr val="lt1"/>
                </a:solidFill>
              </a:rPr>
              <a:t>Você está sempre ocupado 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200">
                <a:solidFill>
                  <a:schemeClr val="lt1"/>
                </a:solidFill>
              </a:rPr>
              <a:t>Ricardo sempre está no Telefone.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200">
                <a:solidFill>
                  <a:schemeClr val="lt1"/>
                </a:solidFill>
              </a:rPr>
              <a:t>Você raramente faz o que quero.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200">
                <a:solidFill>
                  <a:schemeClr val="lt1"/>
                </a:solidFill>
              </a:rPr>
              <a:t>Ele aparece aqui com frequência.</a:t>
            </a:r>
            <a:endParaRPr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4185450" y="2403475"/>
            <a:ext cx="4697700" cy="2234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85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Nestes </a:t>
            </a:r>
            <a:r>
              <a:rPr b="1" lang="pt-BR" sz="1100">
                <a:solidFill>
                  <a:schemeClr val="lt1"/>
                </a:solidFill>
              </a:rPr>
              <a:t>últimos</a:t>
            </a:r>
            <a:r>
              <a:rPr b="1" lang="pt-BR" sz="1100">
                <a:solidFill>
                  <a:schemeClr val="lt1"/>
                </a:solidFill>
              </a:rPr>
              <a:t> dias </a:t>
            </a:r>
            <a:r>
              <a:rPr b="1" lang="pt-BR" sz="1100">
                <a:solidFill>
                  <a:schemeClr val="lt1"/>
                </a:solidFill>
              </a:rPr>
              <a:t>em que marina viajou </a:t>
            </a:r>
            <a:r>
              <a:rPr b="1" lang="pt-BR" sz="1100">
                <a:solidFill>
                  <a:schemeClr val="lt1"/>
                </a:solidFill>
              </a:rPr>
              <a:t>fez falta a sua ajuda.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Semana passada você me disse que estava </a:t>
            </a:r>
            <a:r>
              <a:rPr b="1" lang="pt-BR" sz="1100">
                <a:solidFill>
                  <a:schemeClr val="lt1"/>
                </a:solidFill>
              </a:rPr>
              <a:t>ocupado</a:t>
            </a:r>
            <a:r>
              <a:rPr b="1" lang="pt-BR" sz="1100">
                <a:solidFill>
                  <a:schemeClr val="lt1"/>
                </a:solidFill>
              </a:rPr>
              <a:t>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com seu trabalho.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Sempre que vi Ricardo no telefone, ele falou pelo menos meia hora.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Nas </a:t>
            </a:r>
            <a:r>
              <a:rPr b="1" lang="pt-BR" sz="1100">
                <a:solidFill>
                  <a:schemeClr val="lt1"/>
                </a:solidFill>
              </a:rPr>
              <a:t>últimas</a:t>
            </a:r>
            <a:r>
              <a:rPr b="1" lang="pt-BR" sz="1100">
                <a:solidFill>
                  <a:schemeClr val="lt1"/>
                </a:solidFill>
              </a:rPr>
              <a:t> três vezes em que comecei a atividade,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você disse que não queria fazê-la.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pt-BR" sz="1100">
                <a:solidFill>
                  <a:schemeClr val="lt1"/>
                </a:solidFill>
              </a:rPr>
              <a:t>Ele aparece aqui pelo menos três vezes por semana.</a:t>
            </a:r>
            <a:endParaRPr b="1"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2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190330">
            <a:off x="8235909" y="1972122"/>
            <a:ext cx="774932" cy="77493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/>
          <p:nvPr/>
        </p:nvSpPr>
        <p:spPr>
          <a:xfrm>
            <a:off x="3764650" y="3199525"/>
            <a:ext cx="494350" cy="534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C232"/>
                </a:solidFill>
                <a:latin typeface="Arial"/>
              </a:rPr>
              <a:t>X</a:t>
            </a: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49354">
            <a:off x="126634" y="2024723"/>
            <a:ext cx="774932" cy="774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3 - Observar sem avaliar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346" y="981975"/>
            <a:ext cx="4111025" cy="14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50" y="2571750"/>
            <a:ext cx="2322418" cy="23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100" y="2636825"/>
            <a:ext cx="2645224" cy="2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6150" y="2684976"/>
            <a:ext cx="1849875" cy="21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>
            <a:off x="2334125" y="1229000"/>
            <a:ext cx="326075" cy="9669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00"/>
                </a:solidFill>
                <a:latin typeface="Arial"/>
              </a:rPr>
              <a:t>1</a:t>
            </a:r>
          </a:p>
        </p:txBody>
      </p:sp>
      <p:sp>
        <p:nvSpPr>
          <p:cNvPr id="256" name="Google Shape;256;p38"/>
          <p:cNvSpPr/>
          <p:nvPr/>
        </p:nvSpPr>
        <p:spPr>
          <a:xfrm>
            <a:off x="1008673" y="2750703"/>
            <a:ext cx="526050" cy="861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00"/>
                </a:solidFill>
                <a:latin typeface="Arial"/>
              </a:rPr>
              <a:t>2</a:t>
            </a:r>
          </a:p>
        </p:txBody>
      </p:sp>
      <p:sp>
        <p:nvSpPr>
          <p:cNvPr id="257" name="Google Shape;257;p38"/>
          <p:cNvSpPr/>
          <p:nvPr/>
        </p:nvSpPr>
        <p:spPr>
          <a:xfrm>
            <a:off x="5831223" y="3998278"/>
            <a:ext cx="520501" cy="8762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00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260850" y="324650"/>
            <a:ext cx="8622300" cy="4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Conclusão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Devemos estabelecer sempre uma comunicação compassiva, onde o objetivo é ser um bom ouvinte e transmitir de forma clara as idéias sem que isso afete a pessoa com quem se comunica</a:t>
            </a:r>
            <a:r>
              <a:rPr lang="pt-BR" sz="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sz="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46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 4  pilares da CNV (observação, sentimentos, necessidade e pedido) irão auxiliar durante a construção de um diálogo produtivo que pensa no ouvinte.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 formas de comunicação com aspectos de comportamento violento devem ser evitados, pois afetam negativamente todos os nossos relacionamentos.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Evite fazer comparações e  utilizar adjetivos e advérbios generalizadores.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 sempre em conta o contexto e o tempo para se expressar de uma forma Não Violenta.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46524"/>
                </a:solidFill>
                <a:latin typeface="Arial"/>
                <a:ea typeface="Arial"/>
                <a:cs typeface="Arial"/>
                <a:sym typeface="Arial"/>
              </a:rPr>
              <a:t>Temos que reconhecer que nossas ações são fruto do nosso querer, </a:t>
            </a:r>
            <a:endParaRPr sz="1400">
              <a:solidFill>
                <a:srgbClr val="F46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46524"/>
                </a:solidFill>
                <a:latin typeface="Arial"/>
                <a:ea typeface="Arial"/>
                <a:cs typeface="Arial"/>
                <a:sym typeface="Arial"/>
              </a:rPr>
              <a:t>mesmo que de forma indireta, de um ponto de vista não usual.</a:t>
            </a:r>
            <a:endParaRPr sz="1400">
              <a:solidFill>
                <a:srgbClr val="F465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260850" y="324650"/>
            <a:ext cx="8622300" cy="4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Obrigado!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465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Cronograma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accent5"/>
                </a:solidFill>
              </a:rPr>
            </a:br>
            <a:r>
              <a:rPr lang="pt-BR" sz="4500"/>
              <a:t>Capítulos abordados</a:t>
            </a:r>
            <a:br>
              <a:rPr lang="pt-BR" sz="4500"/>
            </a:br>
            <a:r>
              <a:rPr lang="pt-BR" sz="4500"/>
              <a:t>no seminário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93" name="Google Shape;93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855550" y="10454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Capítulo 1.</a:t>
            </a:r>
            <a:b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Do fundo do coração: O CERNE DA CNV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2855550" y="17198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Aspectos que levaram o autor à exploração da CNV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Conceito da CNV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Explicação conceitual por trás da comunicação não violenta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Pilares da CNV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Passo a passo especificado para a estabelecer a CNV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Exemplos Práticos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Exemplos práticos da utilização da CNV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01" name="Google Shape;101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855550" y="1062660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Capítulo 2</a:t>
            </a: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 comunicação que bloqueia a compaixão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2855550" y="18726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Comunicação alienante da vida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Conceito de comunicação violenta.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Julgamentos moralizadores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O problema do uso dos adjetivos determinantes.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Comparações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Por que comparações são prejudiciais?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Negação da responsabilidade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Como podemos mudar nossas falas, com nossas ações e responsabilidades.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09" name="Google Shape;109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855550" y="1007250"/>
            <a:ext cx="343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Capítulo 3</a:t>
            </a: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b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7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Observar sem avaliar</a:t>
            </a:r>
            <a:endParaRPr b="1" sz="17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2855550" y="1647076"/>
            <a:ext cx="34329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Observação</a:t>
            </a: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X </a:t>
            </a: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Avaliação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É</a:t>
            </a:r>
            <a:r>
              <a:rPr lang="pt-BR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importante separar ambos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Momento e Contexto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 observações devem ser feitas de modo específico para um tempo e um contexto determinado.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pt-BR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Adjetivos e Advérbios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Devemos policiar seu uso, pois podem ser rotuladores e generalizantes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Capítulo 1</a:t>
            </a:r>
            <a:endParaRPr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accent5"/>
                </a:solidFill>
              </a:rPr>
            </a:br>
            <a:r>
              <a:rPr lang="pt-BR" sz="4500"/>
              <a:t>Do fundo do coração: O CERNE DA CNV</a:t>
            </a:r>
            <a:endParaRPr sz="4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1 - </a:t>
            </a:r>
            <a:r>
              <a:rPr lang="pt-BR" sz="2100">
                <a:solidFill>
                  <a:schemeClr val="accent5"/>
                </a:solidFill>
              </a:rPr>
              <a:t>Do fundo do coração: O CERNE DA CNV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22" name="Google Shape;122;p20"/>
          <p:cNvSpPr txBox="1"/>
          <p:nvPr/>
        </p:nvSpPr>
        <p:spPr>
          <a:xfrm>
            <a:off x="1939800" y="1902150"/>
            <a:ext cx="526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 que eu quero em minha vida é compaixão, um fluxo entre mim mesmo e os outros com base numa entrega mútua, do fundo do coração.”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Marshall B. Rosenberg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60850" y="142700"/>
            <a:ext cx="8622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accent5"/>
                </a:solidFill>
              </a:rPr>
              <a:t>Capítulo 1 - Do fundo do coração: O CERNE DA CNV</a:t>
            </a:r>
            <a:endParaRPr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100"/>
          </a:p>
        </p:txBody>
      </p:sp>
      <p:sp>
        <p:nvSpPr>
          <p:cNvPr id="128" name="Google Shape;128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3879600" y="1759625"/>
            <a:ext cx="5264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Redução de posturas ofensivas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Redução de reações violentas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Promoção de respeito, atenção e empatia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Quebra de reações automáticas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pt-BR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Respostas conscientes</a:t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75" y="1472075"/>
            <a:ext cx="2912900" cy="29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